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70" r:id="rId3"/>
    <p:sldId id="312" r:id="rId4"/>
    <p:sldId id="283" r:id="rId5"/>
    <p:sldId id="305" r:id="rId6"/>
    <p:sldId id="265" r:id="rId7"/>
  </p:sldIdLst>
  <p:sldSz cx="9144000" cy="6858000" type="screen4x3"/>
  <p:notesSz cx="6854825" cy="9293225"/>
  <p:custDataLst>
    <p:tags r:id="rId10"/>
  </p:custData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389B"/>
    <a:srgbClr val="BF4D4D"/>
    <a:srgbClr val="FFFFFF"/>
    <a:srgbClr val="66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9" autoAdjust="0"/>
    <p:restoredTop sz="94681" autoAdjust="0"/>
  </p:normalViewPr>
  <p:slideViewPr>
    <p:cSldViewPr>
      <p:cViewPr>
        <p:scale>
          <a:sx n="75" d="100"/>
          <a:sy n="75" d="100"/>
        </p:scale>
        <p:origin x="-882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3025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BFDA0C3-DDC2-4CB5-9B29-EB5F2E79FAD1}" type="datetimeFigureOut">
              <a:rPr lang="en-US"/>
              <a:pPr/>
              <a:t>9/11/2017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3025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9EF3BA6-5561-4E8A-B4D5-06A5AA913A8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8987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95526C7-F2C7-40CC-A7AE-78890109A64D}" type="datetimeFigureOut">
              <a:rPr lang="en-US"/>
              <a:pPr/>
              <a:t>9/11/2017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5025" cy="3484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4838"/>
            <a:ext cx="5483225" cy="4181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3025" y="8826500"/>
            <a:ext cx="2970213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45F277-5EC2-43CA-AF9C-CE804D8C9F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3745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7DAB7A-0D8A-4F42-B34A-4D0FAEB2F71A}" type="slidenum">
              <a:rPr lang="en-US"/>
              <a:pPr eaLnBrk="1" hangingPunct="1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smtClean="0">
              <a:latin typeface="Calibri" pitchFamily="34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3BAE43-6328-4948-94C8-22DC39D9E20C}" type="slidenum">
              <a:rPr lang="en-US">
                <a:solidFill>
                  <a:srgbClr val="000000"/>
                </a:solidFill>
              </a:rPr>
              <a:pPr eaLnBrk="1" hangingPunct="1"/>
              <a:t>6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E5248-F72E-4AF8-A8BE-7AA48E230819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14547-F178-4005-A9F2-1E6C02BD223D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107967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E4CF8B-E916-46DB-B782-B6D5FA30DF73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D29472-ADB6-48C0-BD70-450BABD9C884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1293380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F9F349-A2B1-4DE7-98E6-47D6BAB84384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E54DF3-A30C-423E-9FF9-ED5B77036DB4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135549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A0E9E3-0F04-4E10-9DC0-D298AA345AA4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BBEF0-74FC-4CF5-B524-9A9130C47B2B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1901392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51CAC7-1E8E-4033-922D-1B86CFCE2127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193919-858B-497C-A7F3-89F853D45ED8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3046988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92F387-A647-4727-B188-965EE0894C8A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786F2-8A51-46AB-8A09-6F6118B9B591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386705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F2E84E-FECC-47EF-9B8C-FF9BE91933E7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819224-0937-4BB5-B8BC-E1257ECCB9C8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392213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5512A0-119E-466B-83C8-841332E8E27C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96BE27-B3A9-4E9A-99E2-5CE449EE30DB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169170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4C9B7B-D6AB-4154-9DF4-BB6308181771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F46B0-759E-4B7B-971C-B785F4A8204E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1281933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2EB04B-4601-4E28-BC55-AB339344C9CE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C8514E-83A2-48E4-9D1F-37AB8DAA0418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4219108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EB37E7-9F26-43BB-AD4A-DD9EC9DFBD64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ABF571-6682-4AF1-9591-A52B401B8264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8985257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altLang="zh-CN" noProof="0" smtClean="0"/>
              <a:t>Click icon to add table</a:t>
            </a:r>
            <a:endParaRPr lang="zh-CN" alt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C9C5B1-9078-43BF-AFAE-9A8B4CDA39EF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AFEB96-787E-4B52-AEBE-08AA299A9F66}" type="slidenum">
              <a:rPr lang="fr-CA" altLang="zh-CN"/>
              <a:pPr/>
              <a:t>‹#›</a:t>
            </a:fld>
            <a:endParaRPr lang="fr-CA" altLang="zh-CN"/>
          </a:p>
        </p:txBody>
      </p:sp>
    </p:spTree>
    <p:extLst>
      <p:ext uri="{BB962C8B-B14F-4D97-AF65-F5344CB8AC3E}">
        <p14:creationId xmlns:p14="http://schemas.microsoft.com/office/powerpoint/2010/main" val="2296256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CN" smtClean="0"/>
              <a:t>Cliquez pour modifier le style du titre</a:t>
            </a:r>
            <a:endParaRPr lang="fr-CA" altLang="zh-CN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CN" smtClean="0"/>
              <a:t>Cliquez pour modifier les styles du texte du masque</a:t>
            </a:r>
          </a:p>
          <a:p>
            <a:pPr lvl="1"/>
            <a:r>
              <a:rPr lang="fr-FR" altLang="zh-CN" smtClean="0"/>
              <a:t>Deuxième niveau</a:t>
            </a:r>
          </a:p>
          <a:p>
            <a:pPr lvl="2"/>
            <a:r>
              <a:rPr lang="fr-FR" altLang="zh-CN" smtClean="0"/>
              <a:t>Troisième niveau</a:t>
            </a:r>
          </a:p>
          <a:p>
            <a:pPr lvl="3"/>
            <a:r>
              <a:rPr lang="fr-FR" altLang="zh-CN" smtClean="0"/>
              <a:t>Quatrième niveau</a:t>
            </a:r>
          </a:p>
          <a:p>
            <a:pPr lvl="4"/>
            <a:r>
              <a:rPr lang="fr-FR" altLang="zh-CN" smtClean="0"/>
              <a:t>Cinquième niveau</a:t>
            </a:r>
            <a:endParaRPr lang="fr-CA" altLang="zh-CN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EDB55C19-BA66-4C5A-AFA0-8977BAAB6A24}" type="datetimeFigureOut">
              <a:rPr lang="zh-CN" altLang="en-US"/>
              <a:pPr/>
              <a:t>2017/9/11</a:t>
            </a:fld>
            <a:endParaRPr lang="fr-CA" altLang="zh-CN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fr-CA" altLang="zh-CN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539A7684-D8C3-494D-B72F-F3022E07063F}" type="slidenum">
              <a:rPr lang="fr-CA" altLang="zh-CN"/>
              <a:pPr/>
              <a:t>‹#›</a:t>
            </a:fld>
            <a:endParaRPr lang="fr-CA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 bwMode="auto">
          <a:xfrm>
            <a:off x="0" y="1905000"/>
            <a:ext cx="9144000" cy="2667000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fr-CA" altLang="zh-CN" sz="3200" b="1">
              <a:solidFill>
                <a:srgbClr val="07389B"/>
              </a:solidFill>
              <a:cs typeface="Arial" charset="0"/>
            </a:endParaRPr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76200" y="2817674"/>
            <a:ext cx="91440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 b="1" smtClean="0">
                <a:solidFill>
                  <a:schemeClr val="accent6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ĐẠI HỘI CÔNG ĐOÀN CƠ SỞ TRƯỜNG CAO ĐẲNG LÝ TỰ TRỌNG TP.HCM</a:t>
            </a:r>
          </a:p>
          <a:p>
            <a:pPr algn="ctr"/>
            <a:r>
              <a:rPr lang="en-US" sz="3600" b="1" smtClean="0">
                <a:solidFill>
                  <a:schemeClr val="accent6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NHIỆM KỲ 2017 - 2020</a:t>
            </a:r>
            <a:endParaRPr lang="en-US" sz="3200" b="1">
              <a:solidFill>
                <a:schemeClr val="accent6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3175" y="0"/>
            <a:ext cx="9144000" cy="692150"/>
          </a:xfrm>
        </p:spPr>
        <p:txBody>
          <a:bodyPr/>
          <a:lstStyle/>
          <a:p>
            <a:pPr eaLnBrk="1" hangingPunct="1"/>
            <a:r>
              <a:rPr lang="en-US" sz="3500" b="1" smtClean="0">
                <a:solidFill>
                  <a:srgbClr val="C00000"/>
                </a:solidFill>
                <a:latin typeface="Cambria" pitchFamily="18" charset="0"/>
                <a:cs typeface="Arial" charset="0"/>
              </a:rPr>
              <a:t>CHƯƠNG TRÌNH ĐẠI HỘI</a:t>
            </a:r>
            <a:endParaRPr lang="zh-CN" altLang="en-US" sz="3500" smtClean="0">
              <a:solidFill>
                <a:srgbClr val="C00000"/>
              </a:solidFill>
              <a:latin typeface="Cambria" pitchFamily="18" charset="0"/>
              <a:cs typeface="Arial" charset="0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76200" y="1587500"/>
            <a:ext cx="1725613" cy="482600"/>
            <a:chOff x="816" y="2304"/>
            <a:chExt cx="1440" cy="448"/>
          </a:xfrm>
        </p:grpSpPr>
        <p:sp>
          <p:nvSpPr>
            <p:cNvPr id="3106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16h10 – 16h20</a:t>
              </a: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115886" y="2396076"/>
            <a:ext cx="1725613" cy="482600"/>
            <a:chOff x="816" y="2304"/>
            <a:chExt cx="1440" cy="448"/>
          </a:xfrm>
        </p:grpSpPr>
        <p:sp>
          <p:nvSpPr>
            <p:cNvPr id="3104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16h20 – 16h30</a:t>
              </a:r>
            </a:p>
          </p:txBody>
        </p:sp>
      </p:grpSp>
      <p:sp>
        <p:nvSpPr>
          <p:cNvPr id="3077" name="Line 20"/>
          <p:cNvSpPr>
            <a:spLocks noChangeShapeType="1"/>
          </p:cNvSpPr>
          <p:nvPr/>
        </p:nvSpPr>
        <p:spPr bwMode="auto">
          <a:xfrm flipV="1">
            <a:off x="2133600" y="2209800"/>
            <a:ext cx="6629400" cy="4603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9" name="Text Box 24"/>
          <p:cNvSpPr txBox="1">
            <a:spLocks noChangeArrowheads="1"/>
          </p:cNvSpPr>
          <p:nvPr/>
        </p:nvSpPr>
        <p:spPr bwMode="auto">
          <a:xfrm>
            <a:off x="2209799" y="1752319"/>
            <a:ext cx="649763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2/ Diễn văn khai mạc chương trình làm việc</a:t>
            </a:r>
            <a:endParaRPr lang="en-US" sz="220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9" name="Line 21"/>
          <p:cNvSpPr>
            <a:spLocks noChangeShapeType="1"/>
          </p:cNvSpPr>
          <p:nvPr/>
        </p:nvSpPr>
        <p:spPr bwMode="auto">
          <a:xfrm flipV="1">
            <a:off x="2133600" y="3810000"/>
            <a:ext cx="6629400" cy="4603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15887" y="825500"/>
            <a:ext cx="1725613" cy="482600"/>
            <a:chOff x="816" y="2304"/>
            <a:chExt cx="1440" cy="448"/>
          </a:xfrm>
        </p:grpSpPr>
        <p:sp>
          <p:nvSpPr>
            <p:cNvPr id="3102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16h00 – 16h10</a:t>
              </a:r>
            </a:p>
          </p:txBody>
        </p:sp>
      </p:grpSp>
      <p:sp>
        <p:nvSpPr>
          <p:cNvPr id="3081" name="Line 19"/>
          <p:cNvSpPr>
            <a:spLocks noChangeShapeType="1"/>
          </p:cNvSpPr>
          <p:nvPr/>
        </p:nvSpPr>
        <p:spPr bwMode="auto">
          <a:xfrm flipV="1">
            <a:off x="2133600" y="1447800"/>
            <a:ext cx="6629400" cy="4603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85" name="Text Box 22"/>
          <p:cNvSpPr txBox="1">
            <a:spLocks noChangeArrowheads="1"/>
          </p:cNvSpPr>
          <p:nvPr/>
        </p:nvSpPr>
        <p:spPr bwMode="auto">
          <a:xfrm>
            <a:off x="2199479" y="718705"/>
            <a:ext cx="65182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0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1/ Tuyên bố lý do, gi</a:t>
            </a:r>
            <a:r>
              <a:rPr lang="vi-VN" sz="20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ới thiệu </a:t>
            </a:r>
            <a:r>
              <a:rPr lang="vi-VN" sz="20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đại </a:t>
            </a:r>
            <a:r>
              <a:rPr lang="vi-VN" sz="20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biểu</a:t>
            </a:r>
            <a:r>
              <a:rPr lang="en-US" sz="20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, b</a:t>
            </a:r>
            <a:r>
              <a:rPr lang="en-US" sz="20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ầu </a:t>
            </a:r>
            <a:r>
              <a:rPr lang="en-US" sz="20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Đoàn </a:t>
            </a:r>
            <a:r>
              <a:rPr lang="en-US" sz="20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Chủ </a:t>
            </a:r>
            <a:r>
              <a:rPr lang="en-US" sz="20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tịch </a:t>
            </a:r>
            <a:r>
              <a:rPr lang="en-US" sz="20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và </a:t>
            </a:r>
            <a:r>
              <a:rPr lang="en-US" sz="20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Đoàn </a:t>
            </a:r>
            <a:r>
              <a:rPr lang="en-US" sz="20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thư ký </a:t>
            </a:r>
            <a:r>
              <a:rPr lang="en-US" sz="20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Đại </a:t>
            </a:r>
            <a:r>
              <a:rPr lang="en-US" sz="20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hội</a:t>
            </a:r>
            <a:endParaRPr lang="en-US" sz="2000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133600" y="2438400"/>
            <a:ext cx="637751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2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3</a:t>
            </a:r>
            <a:r>
              <a:rPr lang="en-US" sz="22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/ </a:t>
            </a:r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Thông qua </a:t>
            </a:r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Chương trình làm việc của Đại hội</a:t>
            </a:r>
            <a:endParaRPr lang="en-US" sz="220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133600" y="3276600"/>
            <a:ext cx="575349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4/ Báo </a:t>
            </a:r>
            <a:r>
              <a:rPr lang="en-US" sz="20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cáo tình hình Đoàn viên tham dự Đại hội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115885" y="3978765"/>
            <a:ext cx="1725613" cy="490537"/>
            <a:chOff x="795" y="2296"/>
            <a:chExt cx="1440" cy="456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7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70903 w 1120"/>
                <a:gd name="T1" fmla="*/ 2 h 252"/>
                <a:gd name="T2" fmla="*/ 170144 w 1120"/>
                <a:gd name="T3" fmla="*/ 2 h 252"/>
                <a:gd name="T4" fmla="*/ 167676 w 1120"/>
                <a:gd name="T5" fmla="*/ 2 h 252"/>
                <a:gd name="T6" fmla="*/ 163886 w 1120"/>
                <a:gd name="T7" fmla="*/ 2 h 252"/>
                <a:gd name="T8" fmla="*/ 158438 w 1120"/>
                <a:gd name="T9" fmla="*/ 2 h 252"/>
                <a:gd name="T10" fmla="*/ 151418 w 1120"/>
                <a:gd name="T11" fmla="*/ 2 h 252"/>
                <a:gd name="T12" fmla="*/ 143222 w 1120"/>
                <a:gd name="T13" fmla="*/ 2 h 252"/>
                <a:gd name="T14" fmla="*/ 133650 w 1120"/>
                <a:gd name="T15" fmla="*/ 2 h 252"/>
                <a:gd name="T16" fmla="*/ 122879 w 1120"/>
                <a:gd name="T17" fmla="*/ 2 h 252"/>
                <a:gd name="T18" fmla="*/ 111444 w 1120"/>
                <a:gd name="T19" fmla="*/ 2 h 252"/>
                <a:gd name="T20" fmla="*/ 98557 w 1120"/>
                <a:gd name="T21" fmla="*/ 2 h 252"/>
                <a:gd name="T22" fmla="*/ 84659 w 1120"/>
                <a:gd name="T23" fmla="*/ 2 h 252"/>
                <a:gd name="T24" fmla="*/ 71008 w 1120"/>
                <a:gd name="T25" fmla="*/ 2 h 252"/>
                <a:gd name="T26" fmla="*/ 58454 w 1120"/>
                <a:gd name="T27" fmla="*/ 2 h 252"/>
                <a:gd name="T28" fmla="*/ 46933 w 1120"/>
                <a:gd name="T29" fmla="*/ 2 h 252"/>
                <a:gd name="T30" fmla="*/ 36304 w 1120"/>
                <a:gd name="T31" fmla="*/ 2 h 252"/>
                <a:gd name="T32" fmla="*/ 27268 w 1120"/>
                <a:gd name="T33" fmla="*/ 2 h 252"/>
                <a:gd name="T34" fmla="*/ 19234 w 1120"/>
                <a:gd name="T35" fmla="*/ 2 h 252"/>
                <a:gd name="T36" fmla="*/ 12382 w 1120"/>
                <a:gd name="T37" fmla="*/ 2 h 252"/>
                <a:gd name="T38" fmla="*/ 7037 w 1120"/>
                <a:gd name="T39" fmla="*/ 2 h 252"/>
                <a:gd name="T40" fmla="*/ 2948 w 1120"/>
                <a:gd name="T41" fmla="*/ 2 h 252"/>
                <a:gd name="T42" fmla="*/ 839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85367 w 1120"/>
                <a:gd name="T49" fmla="*/ 0 h 252"/>
                <a:gd name="T50" fmla="*/ 170903 w 1120"/>
                <a:gd name="T51" fmla="*/ 2 h 252"/>
                <a:gd name="T52" fmla="*/ 170903 w 1120"/>
                <a:gd name="T53" fmla="*/ 2 h 252"/>
                <a:gd name="T54" fmla="*/ 170903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grpFill/>
            <a:ln w="0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gray">
            <a:xfrm>
              <a:off x="795" y="2296"/>
              <a:ext cx="1440" cy="393"/>
            </a:xfrm>
            <a:prstGeom prst="rect">
              <a:avLst/>
            </a:prstGeom>
            <a:grp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17h20 – 17h25</a:t>
              </a:r>
            </a:p>
          </p:txBody>
        </p:sp>
      </p:grp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141286" y="3250604"/>
            <a:ext cx="1725613" cy="490538"/>
            <a:chOff x="795" y="2296"/>
            <a:chExt cx="1440" cy="456"/>
          </a:xfrm>
        </p:grpSpPr>
        <p:sp>
          <p:nvSpPr>
            <p:cNvPr id="3100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Rectangle 6"/>
            <p:cNvSpPr>
              <a:spLocks noChangeArrowheads="1"/>
            </p:cNvSpPr>
            <p:nvPr/>
          </p:nvSpPr>
          <p:spPr bwMode="gray">
            <a:xfrm>
              <a:off x="795" y="2296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16h30 – 17h20</a:t>
              </a:r>
            </a:p>
          </p:txBody>
        </p:sp>
      </p:grp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103188" y="4745038"/>
            <a:ext cx="1725612" cy="482600"/>
            <a:chOff x="816" y="2304"/>
            <a:chExt cx="1440" cy="448"/>
          </a:xfrm>
        </p:grpSpPr>
        <p:sp>
          <p:nvSpPr>
            <p:cNvPr id="3098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17h25 – 17h30</a:t>
              </a:r>
            </a:p>
          </p:txBody>
        </p:sp>
      </p:grpSp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114300" y="5511063"/>
            <a:ext cx="1725613" cy="482600"/>
            <a:chOff x="816" y="2304"/>
            <a:chExt cx="1440" cy="448"/>
          </a:xfrm>
        </p:grpSpPr>
        <p:sp>
          <p:nvSpPr>
            <p:cNvPr id="3096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17h30 – 17h35</a:t>
              </a:r>
            </a:p>
          </p:txBody>
        </p:sp>
      </p:grpSp>
      <p:sp>
        <p:nvSpPr>
          <p:cNvPr id="3089" name="Line 21"/>
          <p:cNvSpPr>
            <a:spLocks noChangeShapeType="1"/>
          </p:cNvSpPr>
          <p:nvPr/>
        </p:nvSpPr>
        <p:spPr bwMode="auto">
          <a:xfrm flipV="1">
            <a:off x="2133600" y="3001963"/>
            <a:ext cx="6629400" cy="4603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0" name="Line 21"/>
          <p:cNvSpPr>
            <a:spLocks noChangeShapeType="1"/>
          </p:cNvSpPr>
          <p:nvPr/>
        </p:nvSpPr>
        <p:spPr bwMode="auto">
          <a:xfrm flipV="1">
            <a:off x="2133600" y="4525963"/>
            <a:ext cx="6629400" cy="4603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1" name="Line 21"/>
          <p:cNvSpPr>
            <a:spLocks noChangeShapeType="1"/>
          </p:cNvSpPr>
          <p:nvPr/>
        </p:nvSpPr>
        <p:spPr bwMode="auto">
          <a:xfrm flipV="1">
            <a:off x="2133600" y="5334000"/>
            <a:ext cx="6629400" cy="4603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2" name="Line 21"/>
          <p:cNvSpPr>
            <a:spLocks noChangeShapeType="1"/>
          </p:cNvSpPr>
          <p:nvPr/>
        </p:nvSpPr>
        <p:spPr bwMode="auto">
          <a:xfrm flipV="1">
            <a:off x="2133600" y="6126163"/>
            <a:ext cx="6629400" cy="4603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" name="Text Box 22"/>
          <p:cNvSpPr txBox="1">
            <a:spLocks noChangeArrowheads="1"/>
          </p:cNvSpPr>
          <p:nvPr/>
        </p:nvSpPr>
        <p:spPr bwMode="auto">
          <a:xfrm>
            <a:off x="2133600" y="3810000"/>
            <a:ext cx="678903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5/ Báo cáo Tổng kết nhiệm kỳ 2012 – 2017  và Phương hướng nhiệm kỳ 2017 - 2010 </a:t>
            </a:r>
            <a:endParaRPr lang="en-US" sz="220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Arial" charset="0"/>
            </a:endParaRPr>
          </a:p>
        </p:txBody>
      </p:sp>
      <p:sp>
        <p:nvSpPr>
          <p:cNvPr id="47" name="Text Box 22"/>
          <p:cNvSpPr txBox="1">
            <a:spLocks noChangeArrowheads="1"/>
          </p:cNvSpPr>
          <p:nvPr/>
        </p:nvSpPr>
        <p:spPr bwMode="auto">
          <a:xfrm>
            <a:off x="2143917" y="4669021"/>
            <a:ext cx="66294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6/ </a:t>
            </a:r>
            <a:r>
              <a:rPr lang="en-US" sz="22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Báo cáo Kiểm điểm của Ban </a:t>
            </a:r>
            <a:r>
              <a:rPr lang="en-US" sz="22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Chấp </a:t>
            </a:r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hành nhiệm </a:t>
            </a:r>
            <a:r>
              <a:rPr lang="en-US" sz="22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kỳ 2012 – 2017</a:t>
            </a:r>
            <a:endParaRPr lang="en-US" sz="220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Arial" charset="0"/>
            </a:endParaRPr>
          </a:p>
        </p:txBody>
      </p:sp>
      <p:sp>
        <p:nvSpPr>
          <p:cNvPr id="48" name="Text Box 22"/>
          <p:cNvSpPr txBox="1">
            <a:spLocks noChangeArrowheads="1"/>
          </p:cNvSpPr>
          <p:nvPr/>
        </p:nvSpPr>
        <p:spPr bwMode="auto">
          <a:xfrm>
            <a:off x="2209799" y="5451162"/>
            <a:ext cx="656351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7/ </a:t>
            </a:r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Trả lời ý kiến, kiến nghị</a:t>
            </a:r>
            <a:endParaRPr lang="en-US" sz="220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4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5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5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70" decel="100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770" decel="100000"/>
                                        <p:tgtEl>
                                          <p:spTgt spid="4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2" dur="77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6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70" decel="100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770" decel="100000"/>
                                        <p:tgtEl>
                                          <p:spTgt spid="4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2" dur="77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77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7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70" decel="100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770" decel="100000"/>
                                        <p:tgtEl>
                                          <p:spTgt spid="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2" dur="77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9" grpId="0"/>
      <p:bldP spid="23" grpId="0"/>
      <p:bldP spid="24" grpId="0"/>
      <p:bldP spid="46" grpId="0"/>
      <p:bldP spid="47" grpId="0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3175" y="0"/>
            <a:ext cx="9144000" cy="692150"/>
          </a:xfrm>
        </p:spPr>
        <p:txBody>
          <a:bodyPr/>
          <a:lstStyle/>
          <a:p>
            <a:pPr eaLnBrk="1" hangingPunct="1"/>
            <a:r>
              <a:rPr lang="en-US" sz="3500" b="1" smtClean="0">
                <a:solidFill>
                  <a:srgbClr val="C00000"/>
                </a:solidFill>
                <a:latin typeface="Cambria" pitchFamily="18" charset="0"/>
                <a:cs typeface="Arial" charset="0"/>
              </a:rPr>
              <a:t>CHƯƠNG TRÌNH ĐẠI HỘI</a:t>
            </a:r>
            <a:endParaRPr lang="zh-CN" altLang="en-US" sz="3500" smtClean="0">
              <a:solidFill>
                <a:srgbClr val="C00000"/>
              </a:solidFill>
              <a:latin typeface="Cambria" pitchFamily="18" charset="0"/>
              <a:cs typeface="Arial" charset="0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76200" y="1587500"/>
            <a:ext cx="1725613" cy="482600"/>
            <a:chOff x="816" y="2304"/>
            <a:chExt cx="1440" cy="448"/>
          </a:xfrm>
        </p:grpSpPr>
        <p:sp>
          <p:nvSpPr>
            <p:cNvPr id="3106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16h10 – 16h20</a:t>
              </a: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115886" y="2396076"/>
            <a:ext cx="1725613" cy="482600"/>
            <a:chOff x="816" y="2304"/>
            <a:chExt cx="1440" cy="448"/>
          </a:xfrm>
        </p:grpSpPr>
        <p:sp>
          <p:nvSpPr>
            <p:cNvPr id="3104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16h20 – 16h30</a:t>
              </a:r>
            </a:p>
          </p:txBody>
        </p:sp>
      </p:grpSp>
      <p:sp>
        <p:nvSpPr>
          <p:cNvPr id="3077" name="Line 20"/>
          <p:cNvSpPr>
            <a:spLocks noChangeShapeType="1"/>
          </p:cNvSpPr>
          <p:nvPr/>
        </p:nvSpPr>
        <p:spPr bwMode="auto">
          <a:xfrm flipV="1">
            <a:off x="2133600" y="2209800"/>
            <a:ext cx="6629400" cy="4603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9" name="Text Box 24"/>
          <p:cNvSpPr txBox="1">
            <a:spLocks noChangeArrowheads="1"/>
          </p:cNvSpPr>
          <p:nvPr/>
        </p:nvSpPr>
        <p:spPr bwMode="auto">
          <a:xfrm>
            <a:off x="2209799" y="1587219"/>
            <a:ext cx="671283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15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9</a:t>
            </a:r>
            <a:r>
              <a:rPr lang="en-US" sz="215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/ </a:t>
            </a:r>
            <a:r>
              <a:rPr lang="en-US" sz="215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BCH nhiệm kỳ 2012 - 2017 tuyên bố mãn nhiệm</a:t>
            </a:r>
            <a:endParaRPr lang="en-US" sz="215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9" name="Line 21"/>
          <p:cNvSpPr>
            <a:spLocks noChangeShapeType="1"/>
          </p:cNvSpPr>
          <p:nvPr/>
        </p:nvSpPr>
        <p:spPr bwMode="auto">
          <a:xfrm flipV="1">
            <a:off x="2133600" y="3810000"/>
            <a:ext cx="6629400" cy="4603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15887" y="825500"/>
            <a:ext cx="1725613" cy="482600"/>
            <a:chOff x="816" y="2304"/>
            <a:chExt cx="1440" cy="448"/>
          </a:xfrm>
        </p:grpSpPr>
        <p:sp>
          <p:nvSpPr>
            <p:cNvPr id="3102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16h00 – 16h10</a:t>
              </a:r>
            </a:p>
          </p:txBody>
        </p:sp>
      </p:grpSp>
      <p:sp>
        <p:nvSpPr>
          <p:cNvPr id="3081" name="Line 19"/>
          <p:cNvSpPr>
            <a:spLocks noChangeShapeType="1"/>
          </p:cNvSpPr>
          <p:nvPr/>
        </p:nvSpPr>
        <p:spPr bwMode="auto">
          <a:xfrm flipV="1">
            <a:off x="2133600" y="1447800"/>
            <a:ext cx="6629400" cy="4603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85" name="Text Box 22"/>
          <p:cNvSpPr txBox="1">
            <a:spLocks noChangeArrowheads="1"/>
          </p:cNvSpPr>
          <p:nvPr/>
        </p:nvSpPr>
        <p:spPr bwMode="auto">
          <a:xfrm>
            <a:off x="2199479" y="802576"/>
            <a:ext cx="6518275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3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8/ Thảo luận các văn kiện</a:t>
            </a:r>
            <a:endParaRPr lang="en-US" sz="2300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133600" y="2438400"/>
            <a:ext cx="65841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10/ </a:t>
            </a:r>
            <a:r>
              <a:rPr lang="en-US" sz="24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Biểu </a:t>
            </a:r>
            <a:r>
              <a:rPr lang="en-US" sz="2400" b="1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quyết về nhân sự</a:t>
            </a:r>
            <a:endParaRPr lang="en-US" sz="240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Times New Roman" pitchFamily="18" charset="0"/>
            </a:endParaRP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133600" y="3276600"/>
            <a:ext cx="65841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11/ Phần làm việc của Ban bầu cử</a:t>
            </a:r>
            <a:endParaRPr lang="en-US" sz="2400" b="1">
              <a:solidFill>
                <a:schemeClr val="accent2">
                  <a:lumMod val="75000"/>
                </a:schemeClr>
              </a:solidFill>
              <a:latin typeface="Cambria" pitchFamily="18" charset="0"/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115885" y="3978765"/>
            <a:ext cx="1725613" cy="490537"/>
            <a:chOff x="795" y="2296"/>
            <a:chExt cx="1440" cy="456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7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70903 w 1120"/>
                <a:gd name="T1" fmla="*/ 2 h 252"/>
                <a:gd name="T2" fmla="*/ 170144 w 1120"/>
                <a:gd name="T3" fmla="*/ 2 h 252"/>
                <a:gd name="T4" fmla="*/ 167676 w 1120"/>
                <a:gd name="T5" fmla="*/ 2 h 252"/>
                <a:gd name="T6" fmla="*/ 163886 w 1120"/>
                <a:gd name="T7" fmla="*/ 2 h 252"/>
                <a:gd name="T8" fmla="*/ 158438 w 1120"/>
                <a:gd name="T9" fmla="*/ 2 h 252"/>
                <a:gd name="T10" fmla="*/ 151418 w 1120"/>
                <a:gd name="T11" fmla="*/ 2 h 252"/>
                <a:gd name="T12" fmla="*/ 143222 w 1120"/>
                <a:gd name="T13" fmla="*/ 2 h 252"/>
                <a:gd name="T14" fmla="*/ 133650 w 1120"/>
                <a:gd name="T15" fmla="*/ 2 h 252"/>
                <a:gd name="T16" fmla="*/ 122879 w 1120"/>
                <a:gd name="T17" fmla="*/ 2 h 252"/>
                <a:gd name="T18" fmla="*/ 111444 w 1120"/>
                <a:gd name="T19" fmla="*/ 2 h 252"/>
                <a:gd name="T20" fmla="*/ 98557 w 1120"/>
                <a:gd name="T21" fmla="*/ 2 h 252"/>
                <a:gd name="T22" fmla="*/ 84659 w 1120"/>
                <a:gd name="T23" fmla="*/ 2 h 252"/>
                <a:gd name="T24" fmla="*/ 71008 w 1120"/>
                <a:gd name="T25" fmla="*/ 2 h 252"/>
                <a:gd name="T26" fmla="*/ 58454 w 1120"/>
                <a:gd name="T27" fmla="*/ 2 h 252"/>
                <a:gd name="T28" fmla="*/ 46933 w 1120"/>
                <a:gd name="T29" fmla="*/ 2 h 252"/>
                <a:gd name="T30" fmla="*/ 36304 w 1120"/>
                <a:gd name="T31" fmla="*/ 2 h 252"/>
                <a:gd name="T32" fmla="*/ 27268 w 1120"/>
                <a:gd name="T33" fmla="*/ 2 h 252"/>
                <a:gd name="T34" fmla="*/ 19234 w 1120"/>
                <a:gd name="T35" fmla="*/ 2 h 252"/>
                <a:gd name="T36" fmla="*/ 12382 w 1120"/>
                <a:gd name="T37" fmla="*/ 2 h 252"/>
                <a:gd name="T38" fmla="*/ 7037 w 1120"/>
                <a:gd name="T39" fmla="*/ 2 h 252"/>
                <a:gd name="T40" fmla="*/ 2948 w 1120"/>
                <a:gd name="T41" fmla="*/ 2 h 252"/>
                <a:gd name="T42" fmla="*/ 839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85367 w 1120"/>
                <a:gd name="T49" fmla="*/ 0 h 252"/>
                <a:gd name="T50" fmla="*/ 170903 w 1120"/>
                <a:gd name="T51" fmla="*/ 2 h 252"/>
                <a:gd name="T52" fmla="*/ 170903 w 1120"/>
                <a:gd name="T53" fmla="*/ 2 h 252"/>
                <a:gd name="T54" fmla="*/ 170903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grpFill/>
            <a:ln w="0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gray">
            <a:xfrm>
              <a:off x="795" y="2296"/>
              <a:ext cx="1440" cy="393"/>
            </a:xfrm>
            <a:prstGeom prst="rect">
              <a:avLst/>
            </a:prstGeom>
            <a:grp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17h20 – 17h25</a:t>
              </a:r>
            </a:p>
          </p:txBody>
        </p:sp>
      </p:grp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141286" y="3250604"/>
            <a:ext cx="1725613" cy="490538"/>
            <a:chOff x="795" y="2296"/>
            <a:chExt cx="1440" cy="456"/>
          </a:xfrm>
        </p:grpSpPr>
        <p:sp>
          <p:nvSpPr>
            <p:cNvPr id="3100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Rectangle 6"/>
            <p:cNvSpPr>
              <a:spLocks noChangeArrowheads="1"/>
            </p:cNvSpPr>
            <p:nvPr/>
          </p:nvSpPr>
          <p:spPr bwMode="gray">
            <a:xfrm>
              <a:off x="795" y="2296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16h30 – 17h20</a:t>
              </a:r>
            </a:p>
          </p:txBody>
        </p:sp>
      </p:grp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103188" y="4745038"/>
            <a:ext cx="1725612" cy="482600"/>
            <a:chOff x="816" y="2304"/>
            <a:chExt cx="1440" cy="448"/>
          </a:xfrm>
        </p:grpSpPr>
        <p:sp>
          <p:nvSpPr>
            <p:cNvPr id="3098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17h25 – 17h30</a:t>
              </a:r>
            </a:p>
          </p:txBody>
        </p:sp>
      </p:grpSp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114300" y="5511063"/>
            <a:ext cx="1725613" cy="482600"/>
            <a:chOff x="816" y="2304"/>
            <a:chExt cx="1440" cy="448"/>
          </a:xfrm>
        </p:grpSpPr>
        <p:sp>
          <p:nvSpPr>
            <p:cNvPr id="3096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17h30 – 17h35</a:t>
              </a:r>
            </a:p>
          </p:txBody>
        </p:sp>
      </p:grpSp>
      <p:sp>
        <p:nvSpPr>
          <p:cNvPr id="3089" name="Line 21"/>
          <p:cNvSpPr>
            <a:spLocks noChangeShapeType="1"/>
          </p:cNvSpPr>
          <p:nvPr/>
        </p:nvSpPr>
        <p:spPr bwMode="auto">
          <a:xfrm flipV="1">
            <a:off x="2133600" y="3001963"/>
            <a:ext cx="6629400" cy="4603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0" name="Line 21"/>
          <p:cNvSpPr>
            <a:spLocks noChangeShapeType="1"/>
          </p:cNvSpPr>
          <p:nvPr/>
        </p:nvSpPr>
        <p:spPr bwMode="auto">
          <a:xfrm flipV="1">
            <a:off x="2133600" y="4525963"/>
            <a:ext cx="6629400" cy="4603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1" name="Line 21"/>
          <p:cNvSpPr>
            <a:spLocks noChangeShapeType="1"/>
          </p:cNvSpPr>
          <p:nvPr/>
        </p:nvSpPr>
        <p:spPr bwMode="auto">
          <a:xfrm flipV="1">
            <a:off x="2133600" y="5334000"/>
            <a:ext cx="6629400" cy="46038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2" name="Line 21"/>
          <p:cNvSpPr>
            <a:spLocks noChangeShapeType="1"/>
          </p:cNvSpPr>
          <p:nvPr/>
        </p:nvSpPr>
        <p:spPr bwMode="auto">
          <a:xfrm flipV="1">
            <a:off x="2133600" y="6126163"/>
            <a:ext cx="6629400" cy="46037"/>
          </a:xfrm>
          <a:prstGeom prst="line">
            <a:avLst/>
          </a:prstGeom>
          <a:noFill/>
          <a:ln w="38100" cap="rnd">
            <a:solidFill>
              <a:srgbClr val="0070C0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" name="Text Box 22"/>
          <p:cNvSpPr txBox="1">
            <a:spLocks noChangeArrowheads="1"/>
          </p:cNvSpPr>
          <p:nvPr/>
        </p:nvSpPr>
        <p:spPr bwMode="auto">
          <a:xfrm>
            <a:off x="2186779" y="4007637"/>
            <a:ext cx="67890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sz="24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12/ Phần phát biểu chỉ đạo</a:t>
            </a:r>
            <a:endParaRPr lang="en-US" sz="240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Arial" charset="0"/>
            </a:endParaRPr>
          </a:p>
        </p:txBody>
      </p:sp>
      <p:sp>
        <p:nvSpPr>
          <p:cNvPr id="47" name="Text Box 22"/>
          <p:cNvSpPr txBox="1">
            <a:spLocks noChangeArrowheads="1"/>
          </p:cNvSpPr>
          <p:nvPr/>
        </p:nvSpPr>
        <p:spPr bwMode="auto">
          <a:xfrm>
            <a:off x="2143917" y="4669021"/>
            <a:ext cx="66294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13/ </a:t>
            </a:r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Phần công bố kết quả bầu cử</a:t>
            </a:r>
            <a:endParaRPr lang="en-US" sz="220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Arial" charset="0"/>
            </a:endParaRPr>
          </a:p>
        </p:txBody>
      </p:sp>
      <p:sp>
        <p:nvSpPr>
          <p:cNvPr id="48" name="Text Box 22"/>
          <p:cNvSpPr txBox="1">
            <a:spLocks noChangeArrowheads="1"/>
          </p:cNvSpPr>
          <p:nvPr/>
        </p:nvSpPr>
        <p:spPr bwMode="auto">
          <a:xfrm>
            <a:off x="2209799" y="5451162"/>
            <a:ext cx="656351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14/ </a:t>
            </a:r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Thông qua nghị quyết Đại hội</a:t>
            </a:r>
            <a:endParaRPr lang="en-US" sz="220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Arial" charset="0"/>
            </a:endParaRPr>
          </a:p>
        </p:txBody>
      </p:sp>
      <p:sp>
        <p:nvSpPr>
          <p:cNvPr id="39" name="Text Box 22"/>
          <p:cNvSpPr txBox="1">
            <a:spLocks noChangeArrowheads="1"/>
          </p:cNvSpPr>
          <p:nvPr/>
        </p:nvSpPr>
        <p:spPr bwMode="auto">
          <a:xfrm>
            <a:off x="2197099" y="6324600"/>
            <a:ext cx="656351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15/ </a:t>
            </a:r>
            <a:r>
              <a:rPr lang="en-US" sz="22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</a:rPr>
              <a:t>Bế mạc Đại hội</a:t>
            </a:r>
            <a:endParaRPr lang="en-US" sz="2200" b="1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Arial" charset="0"/>
            </a:endParaRPr>
          </a:p>
        </p:txBody>
      </p:sp>
      <p:grpSp>
        <p:nvGrpSpPr>
          <p:cNvPr id="43" name="Group 4"/>
          <p:cNvGrpSpPr>
            <a:grpSpLocks/>
          </p:cNvGrpSpPr>
          <p:nvPr/>
        </p:nvGrpSpPr>
        <p:grpSpPr bwMode="auto">
          <a:xfrm>
            <a:off x="128586" y="6239549"/>
            <a:ext cx="1725613" cy="490538"/>
            <a:chOff x="795" y="2296"/>
            <a:chExt cx="1440" cy="456"/>
          </a:xfrm>
        </p:grpSpPr>
        <p:sp>
          <p:nvSpPr>
            <p:cNvPr id="44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363298 w 1120"/>
                <a:gd name="T1" fmla="*/ 2 h 252"/>
                <a:gd name="T2" fmla="*/ 361686 w 1120"/>
                <a:gd name="T3" fmla="*/ 2 h 252"/>
                <a:gd name="T4" fmla="*/ 356440 w 1120"/>
                <a:gd name="T5" fmla="*/ 2 h 252"/>
                <a:gd name="T6" fmla="*/ 348384 w 1120"/>
                <a:gd name="T7" fmla="*/ 2 h 252"/>
                <a:gd name="T8" fmla="*/ 336801 w 1120"/>
                <a:gd name="T9" fmla="*/ 2 h 252"/>
                <a:gd name="T10" fmla="*/ 321878 w 1120"/>
                <a:gd name="T11" fmla="*/ 2 h 252"/>
                <a:gd name="T12" fmla="*/ 304458 w 1120"/>
                <a:gd name="T13" fmla="*/ 2 h 252"/>
                <a:gd name="T14" fmla="*/ 284109 w 1120"/>
                <a:gd name="T15" fmla="*/ 2 h 252"/>
                <a:gd name="T16" fmla="*/ 261211 w 1120"/>
                <a:gd name="T17" fmla="*/ 2 h 252"/>
                <a:gd name="T18" fmla="*/ 236905 w 1120"/>
                <a:gd name="T19" fmla="*/ 2 h 252"/>
                <a:gd name="T20" fmla="*/ 209508 w 1120"/>
                <a:gd name="T21" fmla="*/ 2 h 252"/>
                <a:gd name="T22" fmla="*/ 179965 w 1120"/>
                <a:gd name="T23" fmla="*/ 2 h 252"/>
                <a:gd name="T24" fmla="*/ 150947 w 1120"/>
                <a:gd name="T25" fmla="*/ 2 h 252"/>
                <a:gd name="T26" fmla="*/ 124259 w 1120"/>
                <a:gd name="T27" fmla="*/ 2 h 252"/>
                <a:gd name="T28" fmla="*/ 99770 w 1120"/>
                <a:gd name="T29" fmla="*/ 2 h 252"/>
                <a:gd name="T30" fmla="*/ 77173 w 1120"/>
                <a:gd name="T31" fmla="*/ 2 h 252"/>
                <a:gd name="T32" fmla="*/ 57966 w 1120"/>
                <a:gd name="T33" fmla="*/ 2 h 252"/>
                <a:gd name="T34" fmla="*/ 40887 w 1120"/>
                <a:gd name="T35" fmla="*/ 2 h 252"/>
                <a:gd name="T36" fmla="*/ 26321 w 1120"/>
                <a:gd name="T37" fmla="*/ 2 h 252"/>
                <a:gd name="T38" fmla="*/ 14959 w 1120"/>
                <a:gd name="T39" fmla="*/ 2 h 252"/>
                <a:gd name="T40" fmla="*/ 6268 w 1120"/>
                <a:gd name="T41" fmla="*/ 2 h 252"/>
                <a:gd name="T42" fmla="*/ 1783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181469 w 1120"/>
                <a:gd name="T49" fmla="*/ 0 h 252"/>
                <a:gd name="T50" fmla="*/ 363298 w 1120"/>
                <a:gd name="T51" fmla="*/ 2 h 252"/>
                <a:gd name="T52" fmla="*/ 363298 w 1120"/>
                <a:gd name="T53" fmla="*/ 2 h 252"/>
                <a:gd name="T54" fmla="*/ 363298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Rectangle 6"/>
            <p:cNvSpPr>
              <a:spLocks noChangeArrowheads="1"/>
            </p:cNvSpPr>
            <p:nvPr/>
          </p:nvSpPr>
          <p:spPr bwMode="gray">
            <a:xfrm>
              <a:off x="795" y="2296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en-US" b="1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16h30 – 17h20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26166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4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5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5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70" decel="100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770" decel="100000"/>
                                        <p:tgtEl>
                                          <p:spTgt spid="4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2" dur="77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6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70" decel="100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770" decel="100000"/>
                                        <p:tgtEl>
                                          <p:spTgt spid="4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2" dur="77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77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7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70" decel="100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770" decel="100000"/>
                                        <p:tgtEl>
                                          <p:spTgt spid="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2" dur="77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0"/>
                            </p:stCondLst>
                            <p:childTnLst>
                              <p:par>
                                <p:cTn id="87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770" decel="100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770" decel="100000"/>
                                        <p:tgtEl>
                                          <p:spTgt spid="3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2" dur="77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4" dur="77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2000"/>
                            </p:stCondLst>
                            <p:childTnLst>
                              <p:par>
                                <p:cTn id="9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9" grpId="0"/>
      <p:bldP spid="23" grpId="0"/>
      <p:bldP spid="24" grpId="0"/>
      <p:bldP spid="46" grpId="0"/>
      <p:bldP spid="47" grpId="0"/>
      <p:bldP spid="48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457200" y="414338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CHÚC MỪNG NGÀY 8/3</a:t>
            </a:r>
            <a:endParaRPr lang="zh-CN" altLang="en-US" sz="3500" b="1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066800" y="1447800"/>
            <a:ext cx="701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13" descr="D:\HINH\hình truong 20-10--20-11\P116073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676400"/>
            <a:ext cx="6034088" cy="4525963"/>
          </a:xfrm>
          <a:noFill/>
        </p:spPr>
      </p:pic>
      <p:pic>
        <p:nvPicPr>
          <p:cNvPr id="4101" name="Picture 14" descr="D:\HINH\hình truong 20-10--20-11\P11607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76400"/>
            <a:ext cx="6364288" cy="457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5" descr="D:\HINH\hình truong 20-10--20-11\P11607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76400"/>
            <a:ext cx="62484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16" descr="D:\HINH\hình truong 20-10--20-11\P116073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09725"/>
            <a:ext cx="6477000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7" descr="D:\HINH\hình truong 20-10--20-11\P116074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676400"/>
            <a:ext cx="65532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8" descr="D:\HINH\20-11-16 ltt\IMG_055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600200"/>
            <a:ext cx="6629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9" descr="D:\HINH\20-11-16 ltt\IMG_051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600200"/>
            <a:ext cx="6629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0" descr="D:\HINH\20-11-16 ltt\IMG_052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676400"/>
            <a:ext cx="6629400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1" descr="D:\HINH\20-11-16 ltt\IMG_053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676400"/>
            <a:ext cx="7239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2" descr="D:\HINH\20-11-16 ltt\IMG_0537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752600"/>
            <a:ext cx="6553200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3" descr="D:\HINH\20-11-16 ltt\IMG_054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676400"/>
            <a:ext cx="615791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4" descr="D:\HINH\20-11-16 ltt\IMG_0535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1716088"/>
            <a:ext cx="6030913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latin typeface="Cambria" pitchFamily="18" charset="0"/>
                <a:cs typeface="Arial" charset="0"/>
              </a:rPr>
              <a:t>BẾ MẠC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en-US" sz="36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Times New Roman" pitchFamily="18" charset="0"/>
              </a:rPr>
              <a:t>	</a:t>
            </a:r>
            <a:r>
              <a:rPr lang="en-US" sz="36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Xin chân </a:t>
            </a:r>
            <a:r>
              <a:rPr lang="en-US" sz="36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thành cám ơn </a:t>
            </a:r>
          </a:p>
          <a:p>
            <a:pPr algn="ctr">
              <a:buFont typeface="Arial" charset="0"/>
              <a:buNone/>
            </a:pPr>
            <a:r>
              <a:rPr lang="en-US" sz="36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Quí đại biểu và toàn thể CĐV</a:t>
            </a:r>
          </a:p>
          <a:p>
            <a:pPr algn="ctr">
              <a:buFont typeface="Arial" charset="0"/>
              <a:buNone/>
            </a:pPr>
            <a:r>
              <a:rPr lang="en-US" sz="36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đã tham dự </a:t>
            </a:r>
            <a:r>
              <a:rPr lang="en-US" sz="36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đầy </a:t>
            </a:r>
            <a:r>
              <a:rPr lang="en-US" sz="3600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đủ Đại hội</a:t>
            </a:r>
            <a:endParaRPr lang="en-US" sz="3600" b="1" smtClean="0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24447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3048000"/>
            <a:ext cx="9144000" cy="819150"/>
          </a:xfrm>
        </p:spPr>
        <p:txBody>
          <a:bodyPr tIns="0" bIns="0" anchor="t"/>
          <a:lstStyle/>
          <a:p>
            <a:pPr eaLnBrk="1" hangingPunct="1"/>
            <a:r>
              <a:rPr lang="en-US" b="1" smtClean="0">
                <a:solidFill>
                  <a:schemeClr val="accent2">
                    <a:lumMod val="75000"/>
                  </a:schemeClr>
                </a:solidFill>
                <a:latin typeface="Cambria" pitchFamily="18" charset="0"/>
                <a:cs typeface="Arial" charset="0"/>
              </a:rPr>
              <a:t>KÍNH CHÚC ĐẠI HỘI THÀNH CÔNG</a:t>
            </a:r>
            <a:endParaRPr lang="en-US" smtClean="0">
              <a:solidFill>
                <a:schemeClr val="accent2">
                  <a:lumMod val="75000"/>
                </a:schemeClr>
              </a:solidFill>
              <a:latin typeface="Cambria" pitchFamily="18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56&quot;/&gt;&lt;/object&gt;&lt;object type=&quot;3&quot; unique_id=&quot;10005&quot;&gt;&lt;property id=&quot;20148&quot; value=&quot;5&quot;/&gt;&lt;property id=&quot;20300&quot; value=&quot;Slide 2 - &amp;quot;CHƯƠNG TRÌNH HỌP MẶT&amp;quot;&quot;/&gt;&lt;property id=&quot;20307&quot; value=&quot;270&quot;/&gt;&lt;/object&gt;&lt;object type=&quot;3&quot; unique_id=&quot;10012&quot;&gt;&lt;property id=&quot;20148&quot; value=&quot;5&quot;/&gt;&lt;property id=&quot;20300&quot; value=&quot;Slide 8 - &amp;quot;CHÚC CÁC CHỊ - ANH - EM &amp;#x0D;&amp;#x0A;NHIỀU SỨC KHỎE, HẠNH PHÚC, THÀNH ĐẠT&amp;quot;&quot;/&gt;&lt;property id=&quot;20307&quot; value=&quot;265&quot;/&gt;&lt;/object&gt;&lt;object type=&quot;3&quot; unique_id=&quot;10080&quot;&gt;&lt;property id=&quot;20148&quot; value=&quot;5&quot;/&gt;&lt;property id=&quot;20300&quot; value=&quot;Slide 3 - &amp;quot;CHÚC MỪNG NGÀY 8/3&amp;quot;&quot;/&gt;&lt;property id=&quot;20307&quot; value=&quot;283&quot;/&gt;&lt;/object&gt;&lt;object type=&quot;3&quot; unique_id=&quot;10457&quot;&gt;&lt;property id=&quot;20148&quot; value=&quot;5&quot;/&gt;&lt;property id=&quot;20300&quot; value=&quot;Slide 5 - &amp;quot;BAN TỔ CHỨC &amp;#x0D;&amp;#x0A;TẶNG HOA VÀ QUÀ LƯU NIỆM&amp;quot;&quot;/&gt;&lt;property id=&quot;20307&quot; value=&quot;290&quot;/&gt;&lt;/object&gt;&lt;object type=&quot;3&quot; unique_id=&quot;10471&quot;&gt;&lt;property id=&quot;20148&quot; value=&quot;5&quot;/&gt;&lt;property id=&quot;20300&quot; value=&quot;Slide 7 - &amp;quot;BẾ MẠC&amp;quot;&quot;/&gt;&lt;property id=&quot;20307&quot; value=&quot;305&quot;/&gt;&lt;/object&gt;&lt;object type=&quot;3&quot; unique_id=&quot;12965&quot;&gt;&lt;property id=&quot;20148&quot; value=&quot;5&quot;/&gt;&lt;property id=&quot;20300&quot; value=&quot;Slide 4 - &amp;quot;TỔNG KẾT HỘI THI ĐAN KHĂN LEN&amp;quot;&quot;/&gt;&lt;property id=&quot;20307&quot; value=&quot;307&quot;/&gt;&lt;/object&gt;&lt;object type=&quot;3&quot; unique_id=&quot;12966&quot;&gt;&lt;property id=&quot;20148&quot; value=&quot;5&quot;/&gt;&lt;property id=&quot;20300&quot; value=&quot;Slide 6 - &amp;quot;TẬP HUẤN&amp;#x0D;&amp;#x0A;LUẬT BÌNH ĐẲNG GIỚI&amp;quot;&quot;/&gt;&lt;property id=&quot;20307&quot; value=&quot;308&quot;/&gt;&lt;/object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C09QH3iDYSZce3zG7lU8ci"/>
</p:tagLst>
</file>

<file path=ppt/theme/theme1.xml><?xml version="1.0" encoding="utf-8"?>
<a:theme xmlns:a="http://schemas.openxmlformats.org/drawingml/2006/main" name="SWOT Analys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SWOT Analysis</Template>
  <TotalTime>2661</TotalTime>
  <Words>240</Words>
  <Application>Microsoft Office PowerPoint</Application>
  <PresentationFormat>On-screen Show (4:3)</PresentationFormat>
  <Paragraphs>42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宋体</vt:lpstr>
      <vt:lpstr>Times New Roman</vt:lpstr>
      <vt:lpstr>SWOT Analysis</vt:lpstr>
      <vt:lpstr>PowerPoint Presentation</vt:lpstr>
      <vt:lpstr>CHƯƠNG TRÌNH ĐẠI HỘI</vt:lpstr>
      <vt:lpstr>CHƯƠNG TRÌNH ĐẠI HỘI</vt:lpstr>
      <vt:lpstr>CHÚC MỪNG NGÀY 8/3</vt:lpstr>
      <vt:lpstr>BẾ MẠC</vt:lpstr>
      <vt:lpstr>KÍNH CHÚC ĐẠI HỘI THÀNH CÔNG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HỌP HỘI ĐỒNG KHOA HỌC ĐÀO TẠO NGHIỆM THU ĐỀ TÀI NCKH  CẤP TRƯỜNG NGÀY 05/11/2010</dc:title>
  <dc:creator>QHQT</dc:creator>
  <cp:lastModifiedBy>VuThiThaiLinh</cp:lastModifiedBy>
  <cp:revision>349</cp:revision>
  <cp:lastPrinted>2012-10-31T01:05:19Z</cp:lastPrinted>
  <dcterms:created xsi:type="dcterms:W3CDTF">2010-11-05T03:02:17Z</dcterms:created>
  <dcterms:modified xsi:type="dcterms:W3CDTF">2017-09-11T05:36:48Z</dcterms:modified>
</cp:coreProperties>
</file>